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8" r:id="rId2"/>
    <p:sldId id="259" r:id="rId3"/>
    <p:sldId id="261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8" r:id="rId21"/>
    <p:sldId id="279" r:id="rId22"/>
    <p:sldId id="280" r:id="rId23"/>
    <p:sldId id="281" r:id="rId2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87"/>
    <p:restoredTop sz="94694"/>
  </p:normalViewPr>
  <p:slideViewPr>
    <p:cSldViewPr snapToGrid="0">
      <p:cViewPr varScale="1">
        <p:scale>
          <a:sx n="121" d="100"/>
          <a:sy n="121" d="100"/>
        </p:scale>
        <p:origin x="12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F6617D-5EEF-A24D-A850-958E5A9D6341}" type="datetimeFigureOut">
              <a:rPr lang="it-IT" smtClean="0"/>
              <a:t>08/09/24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779214-6ADA-F448-A3DD-1C99E993DA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1647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B70551-49BA-9AD4-E929-B1DBAC9D38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F0DC276-D264-410A-F196-CD8D693E97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5B519BC-E54C-B573-FA6A-01AB2AD3E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EB379-A554-E94C-827B-8C1E55A01182}" type="datetime1">
              <a:rPr lang="it-IT" smtClean="0"/>
              <a:t>08/09/24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9E2BFCB-EC69-8FC1-B8D1-EEEF2EB7C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02947D5-DF36-71E9-A055-0A75AAC6B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2ED2-FC35-3E44-BA3B-F4B956208D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9278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22990B-1683-8CF2-4B2F-211A0A38C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59E21CC-873E-324F-796E-14A4DE1941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6C4BCB5-18F2-D08A-DCB5-23558CC41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9C274-37ED-3342-8E8F-023EA1465A7D}" type="datetime1">
              <a:rPr lang="it-IT" smtClean="0"/>
              <a:t>08/09/24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36B1E5C-D1F7-4D09-07AD-ECF28F488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44487C8-0FCC-661A-3E89-AFC9F024C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2ED2-FC35-3E44-BA3B-F4B956208D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7388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4EC4FEE-BAA7-D837-6EE3-5E5322C6EB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4D46B97-E613-EDEB-C1B2-31B0A8F5A3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E2536BE-F53D-364A-4A0C-5DDBD050D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FD005-A4D2-DB4E-92FD-69BF579EDCE2}" type="datetime1">
              <a:rPr lang="it-IT" smtClean="0"/>
              <a:t>08/09/24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BB20616-7EFE-F9F9-7A1B-1FD172330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3F9F9BA-F1D9-F1D9-A394-124D9C874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2ED2-FC35-3E44-BA3B-F4B956208D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1588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6D9F76-3D9E-52B4-AE13-FFB856C06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29CDB3-3F92-22C8-3BDA-C9F598B088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B249F3F-90E6-7D7A-DBD5-05ADF6E26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3EB9-486F-9E4C-9D5E-748B66B55A55}" type="datetime1">
              <a:rPr lang="it-IT" smtClean="0"/>
              <a:t>08/09/24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F758353-5959-FA70-DCD1-9C45132D2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AF01941-D040-0E0E-3443-2BBF7BDC0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2ED2-FC35-3E44-BA3B-F4B956208D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0954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3EB069-672C-C308-7CA9-2433E9CD0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BFF7F86-18D1-D13B-F526-5AF58E86DE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2CD9873-A122-88D2-A37F-F6F6DED5C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4C8EE-468E-5546-9829-CCF9F59B0A80}" type="datetime1">
              <a:rPr lang="it-IT" smtClean="0"/>
              <a:t>08/09/24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8202ED1-4CC4-DA9F-9330-CC1851252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6C8112B-87D5-A996-0D59-3EE27C6E8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2ED2-FC35-3E44-BA3B-F4B956208D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1949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28E661-D690-FF46-BB3D-9B9C31445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4CBD19F-20FE-D6F1-23AE-9A809BBDC1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06A43B2-7390-91DA-96AC-7801D0CFF8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3AF3415-D28C-BC0E-B165-9108E81D7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8C1F-20A7-B84C-99DD-400917230900}" type="datetime1">
              <a:rPr lang="it-IT" smtClean="0"/>
              <a:t>08/09/24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13EC3E1-A62A-0D04-B056-B5A4977AA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66A8962-F8D3-641F-22EC-B7D42196B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2ED2-FC35-3E44-BA3B-F4B956208D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2695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B9611C-4A38-1EC1-CB42-5EC0B87E3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4A9D57F-A7D2-81D2-9D15-CCA02D7267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504F6E9-B209-C962-5AAD-A09865908A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C9E5296-76B3-2540-AB1F-89F069735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240B97E-8179-2D3C-2A31-3F9DDE44E5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C1C1600-78F9-5A52-0F70-66CDECAE1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3483E-C5A3-904A-86AD-8E16327EAB74}" type="datetime1">
              <a:rPr lang="it-IT" smtClean="0"/>
              <a:t>08/09/24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6DB2D38-278B-1D9B-BD59-20C769F4A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C070B4A-B35F-3501-835F-693C55BE3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2ED2-FC35-3E44-BA3B-F4B956208D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9363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8E509F-224F-8A6C-FF52-6D8635B6A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3429060-2283-F66F-A552-34585846B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5EEC7-28A7-964E-BD96-05D52E82FBD5}" type="datetime1">
              <a:rPr lang="it-IT" smtClean="0"/>
              <a:t>08/09/24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E91E59C-7ADB-6151-08AC-2BF04D60D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1D1D9AB-D2FB-4262-13C4-17129B946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2ED2-FC35-3E44-BA3B-F4B956208D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3173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32227D7-F08A-9BFC-66F3-C9298657F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9091-479D-C044-96EE-9A886E5F174E}" type="datetime1">
              <a:rPr lang="it-IT" smtClean="0"/>
              <a:t>08/09/24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28A2314-2C2D-5708-284E-4CF443B93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C00EB3B-187E-1D7B-A5B0-95C006A38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2ED2-FC35-3E44-BA3B-F4B956208D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5326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5EC474-297A-7A6B-B1FD-31947F04F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9EF63E1-8954-39BC-80BD-18B790C68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0899D91-3ABA-C0CB-E7F7-67191E7952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3453054-5E93-8C24-F49C-CD4B63B58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B9933-C6F5-3E4F-8EF3-CAADE06EA197}" type="datetime1">
              <a:rPr lang="it-IT" smtClean="0"/>
              <a:t>08/09/24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D251078-76D9-4387-8117-663569FD3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FAA7054-F894-D23C-B331-8A714748C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2ED2-FC35-3E44-BA3B-F4B956208D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9181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6C982B-484C-3749-C51F-8A0835F3F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E18D83B-01A0-DF7C-C48E-0451515713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8BA54C2-EEB2-F7FE-F25D-F5F3C7C3F7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BCD2BBC-6823-EC4D-F684-6194D4AE3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B7B32-3344-6E4D-B8B9-FCD72C62487D}" type="datetime1">
              <a:rPr lang="it-IT" smtClean="0"/>
              <a:t>08/09/24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728A760-C340-5E91-8FCF-BED740D3C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841708D-5AEF-89AD-CE31-60AAFC3D4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2ED2-FC35-3E44-BA3B-F4B956208D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2939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CC61AC1-6820-B30D-BE45-55AD15AC0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D8D6FD5-01FB-8A17-068F-E60B19394B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8FBE498-F18B-CEB7-6ABD-7C8E878655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7D868-BCAF-F14E-A565-AD4EF1B844A6}" type="datetime1">
              <a:rPr lang="it-IT" smtClean="0"/>
              <a:t>08/09/24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404F5F0-839A-55F5-A0B1-B2C8C8DE23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8D58018-C5C4-93F3-D60D-46C6DB5F11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22ED2-FC35-3E44-BA3B-F4B956208D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44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DA982E-8257-20B1-B0D6-CA048632A0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229" y="5129048"/>
            <a:ext cx="11666482" cy="1597573"/>
          </a:xfrm>
          <a:noFill/>
        </p:spPr>
        <p:txBody>
          <a:bodyPr>
            <a:normAutofit fontScale="90000"/>
          </a:bodyPr>
          <a:lstStyle/>
          <a:p>
            <a:r>
              <a:rPr lang="it-IT" sz="3100" b="1" dirty="0">
                <a:latin typeface="Garamond" panose="02020404030301010803" pitchFamily="18" charset="0"/>
              </a:rPr>
              <a:t>AUTOVALUTAZIONE DELL’ ISTITUZIONE SCOLASTICA</a:t>
            </a:r>
            <a:br>
              <a:rPr lang="it-IT" sz="3100" b="1" dirty="0">
                <a:latin typeface="Garamond" panose="02020404030301010803" pitchFamily="18" charset="0"/>
              </a:rPr>
            </a:br>
            <a:r>
              <a:rPr lang="it-IT" sz="3100" b="1" dirty="0">
                <a:latin typeface="Garamond" panose="02020404030301010803" pitchFamily="18" charset="0"/>
              </a:rPr>
              <a:t>D.P.R. 80/2013</a:t>
            </a:r>
            <a:br>
              <a:rPr lang="it-IT" sz="3100" b="1" dirty="0">
                <a:latin typeface="Garamond" panose="02020404030301010803" pitchFamily="18" charset="0"/>
              </a:rPr>
            </a:br>
            <a:r>
              <a:rPr lang="it-IT" sz="3100" b="1" dirty="0">
                <a:latin typeface="Garamond" panose="02020404030301010803" pitchFamily="18" charset="0"/>
              </a:rPr>
              <a:t>MISURA DEI TRAGUARDI PRIORITARI</a:t>
            </a:r>
            <a:br>
              <a:rPr lang="it-IT" sz="3100" b="1" dirty="0">
                <a:latin typeface="Garamond" panose="02020404030301010803" pitchFamily="18" charset="0"/>
              </a:rPr>
            </a:br>
            <a:r>
              <a:rPr lang="it-IT" sz="3100" b="1" dirty="0">
                <a:latin typeface="Garamond" panose="02020404030301010803" pitchFamily="18" charset="0"/>
              </a:rPr>
              <a:t>ANNI A.S. 23/24</a:t>
            </a:r>
            <a:br>
              <a:rPr lang="it-IT" sz="3600" b="1" dirty="0">
                <a:latin typeface="Garamond" panose="02020404030301010803" pitchFamily="18" charset="0"/>
              </a:rPr>
            </a:br>
            <a:endParaRPr lang="it-IT" sz="3600" b="1" dirty="0">
              <a:latin typeface="Garamond" panose="02020404030301010803" pitchFamily="18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1EFF170-53E5-C055-BA69-143718BC5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521"/>
            <a:ext cx="12097265" cy="4142107"/>
          </a:xfrm>
          <a:prstGeom prst="rect">
            <a:avLst/>
          </a:prstGeom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CBA379BA-5658-70CA-A29D-8511C077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2ED2-FC35-3E44-BA3B-F4B956208DC9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4053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8B92D05-DF29-EE56-2138-4E701B87F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2ED2-FC35-3E44-BA3B-F4B956208DC9}" type="slidenum">
              <a:rPr lang="it-IT" smtClean="0"/>
              <a:t>10</a:t>
            </a:fld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3045D11-96D7-B160-B266-F66B7A078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448" y="771751"/>
            <a:ext cx="12175356" cy="531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259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542DCB1-16E9-8626-079F-6B75DB7E5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2ED2-FC35-3E44-BA3B-F4B956208DC9}" type="slidenum">
              <a:rPr lang="it-IT" smtClean="0"/>
              <a:t>11</a:t>
            </a:fld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323CB97-8B4E-E673-4C93-FA97D88BF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8689077" cy="1891862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DD1DB57-631F-0CE7-91E5-1E2CA5B9E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808" y="2081048"/>
            <a:ext cx="10418383" cy="437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336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F793C5-7E8B-63F2-6D2B-3A65295D1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6B68090-3CFD-45D2-0D48-0D0106057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2ED2-FC35-3E44-BA3B-F4B956208DC9}" type="slidenum">
              <a:rPr lang="it-IT" smtClean="0"/>
              <a:t>12</a:t>
            </a:fld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389E0C04-FFB0-052D-FD24-00D2A21AF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12" y="2228533"/>
            <a:ext cx="11347653" cy="462946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3078D4B-51FF-D223-328B-A12E8880CD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8208579" cy="204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175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B371AA-132E-9DDB-05A0-5AE606C764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5618B38-519E-2491-EFE3-46D35BE45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2ED2-FC35-3E44-BA3B-F4B956208DC9}" type="slidenum">
              <a:rPr lang="it-IT" smtClean="0"/>
              <a:t>13</a:t>
            </a:fld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5E60346-AF7C-9EC1-983D-76F5B0A02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1619697" cy="2060028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69F454EA-5028-8122-318C-E7A2BF28C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2221958"/>
            <a:ext cx="8715703" cy="473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671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1756932-EB87-B742-54CC-224BC172C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2ED2-FC35-3E44-BA3B-F4B956208DC9}" type="slidenum">
              <a:rPr lang="it-IT" smtClean="0"/>
              <a:t>14</a:t>
            </a:fld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E40279D-4310-7999-D98B-6FC1D3DC4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348" y="2266378"/>
            <a:ext cx="10437882" cy="4374954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88671836-6321-4931-D038-8A9887C5C9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58232" cy="188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674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8CC36CE-CDE9-1FA2-F717-CC09CDC96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2ED2-FC35-3E44-BA3B-F4B956208DC9}" type="slidenum">
              <a:rPr lang="it-IT" smtClean="0"/>
              <a:t>15</a:t>
            </a:fld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158721A9-7390-75E2-CDD7-AE6B9FC6D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68"/>
            <a:ext cx="8571753" cy="2099332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DE3B7A07-A0A4-87D0-B70F-3D64871D0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059" y="2247903"/>
            <a:ext cx="9132141" cy="447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036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144BB89-7A43-0BB2-8BCD-67B9A0F80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2ED2-FC35-3E44-BA3B-F4B956208DC9}" type="slidenum">
              <a:rPr lang="it-IT" smtClean="0"/>
              <a:t>16</a:t>
            </a:fld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BE509BC1-EC49-98A5-E844-2C4919956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40416" cy="216513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BF8CD086-F356-CA40-F363-C4FADE352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226" y="2293323"/>
            <a:ext cx="9910625" cy="442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597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1DB929C-94D0-52DC-C752-2E86F534C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2ED2-FC35-3E44-BA3B-F4B956208DC9}" type="slidenum">
              <a:rPr lang="it-IT" smtClean="0"/>
              <a:t>17</a:t>
            </a:fld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8E89D31-28D3-8653-51BE-B18DC5FD8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90264" cy="2102069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7661DD1E-33BB-E375-A6D8-F0C738399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168373"/>
            <a:ext cx="9547334" cy="455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144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74FF61C-D20D-41F9-823D-A9B71BDCB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2ED2-FC35-3E44-BA3B-F4B956208DC9}" type="slidenum">
              <a:rPr lang="it-IT" smtClean="0"/>
              <a:t>18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02D60A5-5DEF-EF52-B0E0-AA5D82484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40" y="840828"/>
            <a:ext cx="11660320" cy="500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6002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E96698B-E3F5-6199-791A-248B9157D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2ED2-FC35-3E44-BA3B-F4B956208DC9}" type="slidenum">
              <a:rPr lang="it-IT" smtClean="0"/>
              <a:t>19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E4656E7-2E62-7FFB-69CE-1DA24767C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45" y="893380"/>
            <a:ext cx="12129855" cy="476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958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843C128-77E0-0609-FE9F-7443233F2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2ED2-FC35-3E44-BA3B-F4B956208DC9}" type="slidenum">
              <a:rPr lang="it-IT" smtClean="0"/>
              <a:t>2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FD03A5F-74CC-0D52-DADF-A771D9A41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8794752" cy="1975945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54BEEDE-026F-09B3-79A9-59373B5983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141459"/>
            <a:ext cx="9383851" cy="439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96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C7819EF-F972-7475-05A5-4E7847C44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2ED2-FC35-3E44-BA3B-F4B956208DC9}" type="slidenum">
              <a:rPr lang="it-IT" smtClean="0"/>
              <a:t>20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26930D2-C585-68BE-BE18-3F0D4CC2C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6264" y="290616"/>
            <a:ext cx="6471293" cy="627676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F85FAAA-D5BA-7B30-3284-A0AFC9AD1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6937" y="1722907"/>
            <a:ext cx="7065063" cy="341218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0BC25DF1-F037-7546-A292-69B8428B068D}"/>
              </a:ext>
            </a:extLst>
          </p:cNvPr>
          <p:cNvSpPr txBox="1"/>
          <p:nvPr/>
        </p:nvSpPr>
        <p:spPr>
          <a:xfrm>
            <a:off x="6515101" y="669514"/>
            <a:ext cx="4986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latin typeface="Garamond" panose="02020404030301010803" pitchFamily="18" charset="0"/>
              </a:rPr>
              <a:t>FINANZIAMENTI</a:t>
            </a:r>
          </a:p>
        </p:txBody>
      </p:sp>
    </p:spTree>
    <p:extLst>
      <p:ext uri="{BB962C8B-B14F-4D97-AF65-F5344CB8AC3E}">
        <p14:creationId xmlns:p14="http://schemas.microsoft.com/office/powerpoint/2010/main" val="5968796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8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AACF26D-B28B-F371-09F4-BBD800D89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2A22ED2-FC35-3E44-BA3B-F4B956208DC9}" type="slidenum">
              <a:rPr lang="en-US" smtClean="0"/>
              <a:pPr>
                <a:spcAft>
                  <a:spcPts val="600"/>
                </a:spcAft>
              </a:pPr>
              <a:t>21</a:t>
            </a:fld>
            <a:endParaRPr lang="en-US"/>
          </a:p>
        </p:txBody>
      </p:sp>
      <p:graphicFrame>
        <p:nvGraphicFramePr>
          <p:cNvPr id="11" name="Tabella 10">
            <a:extLst>
              <a:ext uri="{FF2B5EF4-FFF2-40B4-BE49-F238E27FC236}">
                <a16:creationId xmlns:a16="http://schemas.microsoft.com/office/drawing/2014/main" id="{BE0EBA85-B31A-ED38-EE83-307ACAD5FD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806584"/>
              </p:ext>
            </p:extLst>
          </p:nvPr>
        </p:nvGraphicFramePr>
        <p:xfrm>
          <a:off x="1585429" y="643467"/>
          <a:ext cx="9021143" cy="5571087"/>
        </p:xfrm>
        <a:graphic>
          <a:graphicData uri="http://schemas.openxmlformats.org/drawingml/2006/table">
            <a:tbl>
              <a:tblPr firstRow="1" bandRow="1"/>
              <a:tblGrid>
                <a:gridCol w="1707366">
                  <a:extLst>
                    <a:ext uri="{9D8B030D-6E8A-4147-A177-3AD203B41FA5}">
                      <a16:colId xmlns:a16="http://schemas.microsoft.com/office/drawing/2014/main" val="3920366447"/>
                    </a:ext>
                  </a:extLst>
                </a:gridCol>
                <a:gridCol w="1739532">
                  <a:extLst>
                    <a:ext uri="{9D8B030D-6E8A-4147-A177-3AD203B41FA5}">
                      <a16:colId xmlns:a16="http://schemas.microsoft.com/office/drawing/2014/main" val="3582494689"/>
                    </a:ext>
                  </a:extLst>
                </a:gridCol>
                <a:gridCol w="2970316">
                  <a:extLst>
                    <a:ext uri="{9D8B030D-6E8A-4147-A177-3AD203B41FA5}">
                      <a16:colId xmlns:a16="http://schemas.microsoft.com/office/drawing/2014/main" val="3035611891"/>
                    </a:ext>
                  </a:extLst>
                </a:gridCol>
                <a:gridCol w="1275117">
                  <a:extLst>
                    <a:ext uri="{9D8B030D-6E8A-4147-A177-3AD203B41FA5}">
                      <a16:colId xmlns:a16="http://schemas.microsoft.com/office/drawing/2014/main" val="1217474213"/>
                    </a:ext>
                  </a:extLst>
                </a:gridCol>
                <a:gridCol w="1328812">
                  <a:extLst>
                    <a:ext uri="{9D8B030D-6E8A-4147-A177-3AD203B41FA5}">
                      <a16:colId xmlns:a16="http://schemas.microsoft.com/office/drawing/2014/main" val="3735465175"/>
                    </a:ext>
                  </a:extLst>
                </a:gridCol>
              </a:tblGrid>
              <a:tr h="559002">
                <a:tc>
                  <a:txBody>
                    <a:bodyPr/>
                    <a:lstStyle/>
                    <a:p>
                      <a:pPr marL="64008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ANNO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64008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SCOLASTICO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8" marR="8708" marT="87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DATA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8" marR="8708" marT="87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4864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CERTIFICAZIONE LINGUISTICA</a:t>
                      </a:r>
                      <a:endParaRPr lang="it-IT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8" marR="8708" marT="87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4864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LIVELLO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8" marR="8708" marT="87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NUMERO</a:t>
                      </a:r>
                      <a:endParaRPr lang="it-IT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STUDENTI</a:t>
                      </a:r>
                      <a:endParaRPr lang="it-IT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CERTIFICATI</a:t>
                      </a:r>
                      <a:endParaRPr lang="it-IT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8" marR="8708" marT="87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25167"/>
                  </a:ext>
                </a:extLst>
              </a:tr>
              <a:tr h="207073">
                <a:tc>
                  <a:txBody>
                    <a:bodyPr/>
                    <a:lstStyle/>
                    <a:p>
                      <a:pPr marL="64008" algn="l" fontAlgn="b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2013/2014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8" marR="8708" marT="870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APRILE 2014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8" marR="8708" marT="870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4864" algn="l" fontAlgn="b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TRINITY ISE I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8" marR="8708" marT="870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4864" algn="l" fontAlgn="b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B1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8" marR="8708" marT="870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4008" algn="l" fontAlgn="b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8" marR="8708" marT="870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5777767"/>
                  </a:ext>
                </a:extLst>
              </a:tr>
              <a:tr h="207073">
                <a:tc>
                  <a:txBody>
                    <a:bodyPr/>
                    <a:lstStyle/>
                    <a:p>
                      <a:pPr marL="64008" algn="l" fontAlgn="b">
                        <a:lnSpc>
                          <a:spcPts val="1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2013/2014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8" marR="8708" marT="870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APRILE 2014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8" marR="8708" marT="870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4864" algn="l" fontAlgn="b">
                        <a:lnSpc>
                          <a:spcPts val="1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TRINITY GESE 6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8" marR="8708" marT="870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4864" algn="l" fontAlgn="b">
                        <a:lnSpc>
                          <a:spcPts val="1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B1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8" marR="8708" marT="870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4008" algn="l" fontAlgn="b">
                        <a:lnSpc>
                          <a:spcPts val="1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8" marR="8708" marT="870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1480473"/>
                  </a:ext>
                </a:extLst>
              </a:tr>
              <a:tr h="207073">
                <a:tc>
                  <a:txBody>
                    <a:bodyPr/>
                    <a:lstStyle/>
                    <a:p>
                      <a:pPr marL="64008" algn="l" fontAlgn="b">
                        <a:lnSpc>
                          <a:spcPts val="1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2014/2015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8" marR="8708" marT="870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OTTOBRE 2014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8" marR="8708" marT="870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4864" algn="l" fontAlgn="b">
                        <a:lnSpc>
                          <a:spcPts val="1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TRINITY GRADE 8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8" marR="8708" marT="870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4864" algn="l" fontAlgn="b">
                        <a:lnSpc>
                          <a:spcPts val="1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B2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8" marR="8708" marT="870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4008" algn="l" fontAlgn="b">
                        <a:lnSpc>
                          <a:spcPts val="1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8" marR="8708" marT="870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9382432"/>
                  </a:ext>
                </a:extLst>
              </a:tr>
              <a:tr h="207073">
                <a:tc>
                  <a:txBody>
                    <a:bodyPr/>
                    <a:lstStyle/>
                    <a:p>
                      <a:pPr marL="64008" algn="l" fontAlgn="b">
                        <a:lnSpc>
                          <a:spcPts val="1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2014/2015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8" marR="8708" marT="870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GIUGNO 2015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8" marR="8708" marT="870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4864" algn="l" fontAlgn="b">
                        <a:lnSpc>
                          <a:spcPts val="1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TRINITY GRADE 6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8" marR="8708" marT="870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4864" algn="l" fontAlgn="b">
                        <a:lnSpc>
                          <a:spcPts val="1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B1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8" marR="8708" marT="870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4008" algn="l" fontAlgn="b">
                        <a:lnSpc>
                          <a:spcPts val="1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8" marR="8708" marT="870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8894828"/>
                  </a:ext>
                </a:extLst>
              </a:tr>
              <a:tr h="207073">
                <a:tc>
                  <a:txBody>
                    <a:bodyPr/>
                    <a:lstStyle/>
                    <a:p>
                      <a:pPr marL="64008" algn="l" fontAlgn="b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2015/2016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8" marR="8708" marT="870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OTTOBRE 2015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8" marR="8708" marT="870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4864" algn="l" fontAlgn="b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TRINITY GRADE 8-9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8" marR="8708" marT="870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4864" algn="l" fontAlgn="b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B2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8" marR="8708" marT="870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4008" algn="l" fontAlgn="b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8" marR="8708" marT="870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0440938"/>
                  </a:ext>
                </a:extLst>
              </a:tr>
              <a:tr h="207073">
                <a:tc>
                  <a:txBody>
                    <a:bodyPr/>
                    <a:lstStyle/>
                    <a:p>
                      <a:pPr marL="64008" algn="l" fontAlgn="b">
                        <a:lnSpc>
                          <a:spcPts val="1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2015/2016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8" marR="8708" marT="870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MAGGIO 2016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8" marR="8708" marT="870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4864" algn="l" fontAlgn="b">
                        <a:lnSpc>
                          <a:spcPts val="1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TRINITY GRADE 6-7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8" marR="8708" marT="870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4864" algn="l" fontAlgn="b">
                        <a:lnSpc>
                          <a:spcPts val="1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B1-B2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8" marR="8708" marT="870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4008" algn="l" fontAlgn="b">
                        <a:lnSpc>
                          <a:spcPts val="1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8" marR="8708" marT="870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2272851"/>
                  </a:ext>
                </a:extLst>
              </a:tr>
              <a:tr h="207073">
                <a:tc>
                  <a:txBody>
                    <a:bodyPr/>
                    <a:lstStyle/>
                    <a:p>
                      <a:pPr marL="64008" algn="l" fontAlgn="b">
                        <a:lnSpc>
                          <a:spcPts val="12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2016/2017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8" marR="8708" marT="870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2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MAGGIO 2017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8" marR="8708" marT="870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4864" algn="l" fontAlgn="b">
                        <a:lnSpc>
                          <a:spcPts val="12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TRINITY GRADE 6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8" marR="8708" marT="870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4864" algn="l" fontAlgn="b">
                        <a:lnSpc>
                          <a:spcPts val="12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B1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8" marR="8708" marT="870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4008" algn="l" fontAlgn="b">
                        <a:lnSpc>
                          <a:spcPts val="12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8" marR="8708" marT="870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2620872"/>
                  </a:ext>
                </a:extLst>
              </a:tr>
              <a:tr h="207073">
                <a:tc>
                  <a:txBody>
                    <a:bodyPr/>
                    <a:lstStyle/>
                    <a:p>
                      <a:pPr marL="64008" algn="l" fontAlgn="b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2016/2017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8" marR="8708" marT="870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MAGGIO 2017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8" marR="8708" marT="870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4864" algn="l" fontAlgn="b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CAMBRIDGE PET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8" marR="8708" marT="870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4864" algn="l" fontAlgn="b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B1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8" marR="8708" marT="870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4008" algn="l" fontAlgn="b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8" marR="8708" marT="870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2926690"/>
                  </a:ext>
                </a:extLst>
              </a:tr>
              <a:tr h="369343">
                <a:tc>
                  <a:txBody>
                    <a:bodyPr/>
                    <a:lstStyle/>
                    <a:p>
                      <a:pPr marL="64008" algn="l" fontAlgn="b">
                        <a:lnSpc>
                          <a:spcPts val="1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2017/2018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8" marR="8708" marT="870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GIUGNO 2018</a:t>
                      </a:r>
                      <a:endParaRPr lang="it-IT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8" marR="8708" marT="870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4864" algn="l" fontAlgn="b">
                        <a:lnSpc>
                          <a:spcPts val="1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CAMBRIDGE KEY –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STUDENTS WITH SPECIAL NEEDS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8" marR="8708" marT="870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4864" algn="l" fontAlgn="b">
                        <a:lnSpc>
                          <a:spcPts val="1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A2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8" marR="8708" marT="870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4008" algn="l" fontAlgn="b">
                        <a:lnSpc>
                          <a:spcPts val="1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8" marR="8708" marT="870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4250085"/>
                  </a:ext>
                </a:extLst>
              </a:tr>
              <a:tr h="207073">
                <a:tc>
                  <a:txBody>
                    <a:bodyPr/>
                    <a:lstStyle/>
                    <a:p>
                      <a:pPr marL="64008" algn="l" fontAlgn="b">
                        <a:lnSpc>
                          <a:spcPts val="1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2018/2019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8" marR="8708" marT="870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GIUGNO 2019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8" marR="8708" marT="870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4864" algn="l" fontAlgn="b">
                        <a:lnSpc>
                          <a:spcPts val="1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CAMBRIDGE PET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8" marR="8708" marT="870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4864" algn="l" fontAlgn="b">
                        <a:lnSpc>
                          <a:spcPts val="1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B1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8" marR="8708" marT="870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4008" algn="l" fontAlgn="b">
                        <a:lnSpc>
                          <a:spcPts val="1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8" marR="8708" marT="870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6887887"/>
                  </a:ext>
                </a:extLst>
              </a:tr>
              <a:tr h="207073">
                <a:tc>
                  <a:txBody>
                    <a:bodyPr/>
                    <a:lstStyle/>
                    <a:p>
                      <a:pPr marL="64008" algn="l" fontAlgn="b">
                        <a:lnSpc>
                          <a:spcPts val="1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2018/2019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8" marR="8708" marT="870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LUGLIO 2019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8" marR="8708" marT="870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4864" algn="l" fontAlgn="b">
                        <a:lnSpc>
                          <a:spcPts val="1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CAMBRIDGE FIRST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8" marR="8708" marT="870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4864" algn="l" fontAlgn="b">
                        <a:lnSpc>
                          <a:spcPts val="1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B2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8" marR="8708" marT="870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4008" algn="l" fontAlgn="b">
                        <a:lnSpc>
                          <a:spcPts val="1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8" marR="8708" marT="870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1009628"/>
                  </a:ext>
                </a:extLst>
              </a:tr>
              <a:tr h="207073">
                <a:tc>
                  <a:txBody>
                    <a:bodyPr/>
                    <a:lstStyle/>
                    <a:p>
                      <a:pPr marL="64008" algn="l" fontAlgn="b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2018/2019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8" marR="8708" marT="870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SETTEMBRE 2019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8" marR="8708" marT="870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4864" algn="l" fontAlgn="b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CAMBRIDGE ADVANCED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8" marR="8708" marT="870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4864" algn="l" fontAlgn="b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C1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8" marR="8708" marT="870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4008" algn="l" fontAlgn="b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8" marR="8708" marT="870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1285524"/>
                  </a:ext>
                </a:extLst>
              </a:tr>
              <a:tr h="294209">
                <a:tc>
                  <a:txBody>
                    <a:bodyPr/>
                    <a:lstStyle/>
                    <a:p>
                      <a:pPr marL="64008" algn="l" fontAlgn="b">
                        <a:lnSpc>
                          <a:spcPts val="12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2019/2020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8" marR="8708" marT="870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01" marR="83601" marT="41801" marB="4180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8" marR="8708" marT="870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8" marR="8708" marT="870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7844482"/>
                  </a:ext>
                </a:extLst>
              </a:tr>
              <a:tr h="207073">
                <a:tc>
                  <a:txBody>
                    <a:bodyPr/>
                    <a:lstStyle/>
                    <a:p>
                      <a:pPr marL="64008" algn="l" fontAlgn="b">
                        <a:lnSpc>
                          <a:spcPts val="1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2020/2021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8" marR="8708" marT="870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LUGLIO 2021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8" marR="8708" marT="870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4864" algn="l" fontAlgn="b">
                        <a:lnSpc>
                          <a:spcPts val="1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CAMBRIDGE PET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8" marR="8708" marT="870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4864" algn="l" fontAlgn="b">
                        <a:lnSpc>
                          <a:spcPts val="1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B1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8" marR="8708" marT="870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4008" algn="l" fontAlgn="b">
                        <a:lnSpc>
                          <a:spcPts val="1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8" marR="8708" marT="870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6333617"/>
                  </a:ext>
                </a:extLst>
              </a:tr>
              <a:tr h="207073">
                <a:tc>
                  <a:txBody>
                    <a:bodyPr/>
                    <a:lstStyle/>
                    <a:p>
                      <a:pPr marL="64008" algn="l" fontAlgn="b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2020/2021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8" marR="8708" marT="870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LUGLIO 2021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8" marR="8708" marT="870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4864" algn="l" fontAlgn="b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CAMBRIDGE FIRST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8" marR="8708" marT="870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4864" algn="l" fontAlgn="b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B2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8" marR="8708" marT="870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4008" algn="l" fontAlgn="b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8" marR="8708" marT="870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6647208"/>
                  </a:ext>
                </a:extLst>
              </a:tr>
              <a:tr h="207073">
                <a:tc>
                  <a:txBody>
                    <a:bodyPr/>
                    <a:lstStyle/>
                    <a:p>
                      <a:pPr marL="64008" algn="l" fontAlgn="b">
                        <a:lnSpc>
                          <a:spcPts val="1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2021/2022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8" marR="8708" marT="870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MARZO 2022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8" marR="8708" marT="870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4864" algn="l" fontAlgn="b">
                        <a:lnSpc>
                          <a:spcPts val="1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CAMBRIDGE FIRST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8" marR="8708" marT="870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4864" algn="l" fontAlgn="b">
                        <a:lnSpc>
                          <a:spcPts val="1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B2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8" marR="8708" marT="870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4008" algn="l" fontAlgn="b">
                        <a:lnSpc>
                          <a:spcPts val="1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8" marR="8708" marT="870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4830915"/>
                  </a:ext>
                </a:extLst>
              </a:tr>
              <a:tr h="207073">
                <a:tc>
                  <a:txBody>
                    <a:bodyPr/>
                    <a:lstStyle/>
                    <a:p>
                      <a:pPr marL="64008" algn="l" fontAlgn="b">
                        <a:lnSpc>
                          <a:spcPts val="1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2021/2022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8" marR="8708" marT="870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MAGGIO 2022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8" marR="8708" marT="870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4864" algn="l" fontAlgn="b">
                        <a:lnSpc>
                          <a:spcPts val="1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CAMBRIDGE PET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8" marR="8708" marT="870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4864" algn="l" fontAlgn="b">
                        <a:lnSpc>
                          <a:spcPts val="1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B1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8" marR="8708" marT="870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4008" algn="l" fontAlgn="b">
                        <a:lnSpc>
                          <a:spcPts val="1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8" marR="8708" marT="870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3822409"/>
                  </a:ext>
                </a:extLst>
              </a:tr>
              <a:tr h="207073">
                <a:tc>
                  <a:txBody>
                    <a:bodyPr/>
                    <a:lstStyle/>
                    <a:p>
                      <a:pPr marL="64008" algn="l" fontAlgn="b">
                        <a:lnSpc>
                          <a:spcPts val="1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2021/2022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8" marR="8708" marT="870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LUGLIO 2022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8" marR="8708" marT="870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4864" algn="l" fontAlgn="b">
                        <a:lnSpc>
                          <a:spcPts val="1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CAMBRIDGE ADVANCED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8" marR="8708" marT="870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4864" algn="l" fontAlgn="b">
                        <a:lnSpc>
                          <a:spcPts val="1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C1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8" marR="8708" marT="870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4008" algn="l" fontAlgn="b">
                        <a:lnSpc>
                          <a:spcPts val="1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8" marR="8708" marT="870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4317296"/>
                  </a:ext>
                </a:extLst>
              </a:tr>
              <a:tr h="207073">
                <a:tc>
                  <a:txBody>
                    <a:bodyPr/>
                    <a:lstStyle/>
                    <a:p>
                      <a:pPr marL="64008" algn="l" fontAlgn="b">
                        <a:lnSpc>
                          <a:spcPts val="1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2022/2023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8" marR="8708" marT="870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LUGLIO 2023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8" marR="8708" marT="870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4864" algn="l" fontAlgn="b">
                        <a:lnSpc>
                          <a:spcPts val="1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CAMBRIDGE PET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8" marR="8708" marT="870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4864" algn="l" fontAlgn="b">
                        <a:lnSpc>
                          <a:spcPts val="1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B1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8" marR="8708" marT="870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4008" algn="l" fontAlgn="b">
                        <a:lnSpc>
                          <a:spcPts val="1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8" marR="8708" marT="870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3088356"/>
                  </a:ext>
                </a:extLst>
              </a:tr>
              <a:tr h="207073">
                <a:tc>
                  <a:txBody>
                    <a:bodyPr/>
                    <a:lstStyle/>
                    <a:p>
                      <a:pPr marL="64008" algn="l" fontAlgn="b">
                        <a:lnSpc>
                          <a:spcPts val="1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2022/2023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8" marR="8708" marT="870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LUGLIO 2023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8" marR="8708" marT="870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4864" algn="l" fontAlgn="b">
                        <a:lnSpc>
                          <a:spcPts val="1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CAMBRIDGE FIRST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8" marR="8708" marT="870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4864" algn="l" fontAlgn="b">
                        <a:lnSpc>
                          <a:spcPts val="1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B2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8" marR="8708" marT="870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4008" algn="l" fontAlgn="b">
                        <a:lnSpc>
                          <a:spcPts val="1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8" marR="8708" marT="870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7197312"/>
                  </a:ext>
                </a:extLst>
              </a:tr>
              <a:tr h="207073">
                <a:tc>
                  <a:txBody>
                    <a:bodyPr/>
                    <a:lstStyle/>
                    <a:p>
                      <a:pPr marL="64008" algn="l" fontAlgn="b">
                        <a:lnSpc>
                          <a:spcPts val="1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2022/2023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8" marR="8708" marT="870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LUGLIO 2023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8" marR="8708" marT="870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4864" algn="l" fontAlgn="b">
                        <a:lnSpc>
                          <a:spcPts val="1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CAMBRIDGE ADVANCED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8" marR="8708" marT="870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4864" algn="l" fontAlgn="b">
                        <a:lnSpc>
                          <a:spcPts val="1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C1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8" marR="8708" marT="870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4008" algn="l" fontAlgn="b">
                        <a:lnSpc>
                          <a:spcPts val="1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8" marR="8708" marT="870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6975130"/>
                  </a:ext>
                </a:extLst>
              </a:tr>
              <a:tr h="207073">
                <a:tc>
                  <a:txBody>
                    <a:bodyPr/>
                    <a:lstStyle/>
                    <a:p>
                      <a:pPr marL="64008" algn="l" fontAlgn="b">
                        <a:lnSpc>
                          <a:spcPts val="1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2023/2024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8" marR="8708" marT="870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LUGLIO 2024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8" marR="8708" marT="870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4864" algn="l" fontAlgn="b">
                        <a:lnSpc>
                          <a:spcPts val="1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CAMBRIDGE PET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8" marR="8708" marT="870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4864" algn="l" fontAlgn="b">
                        <a:lnSpc>
                          <a:spcPts val="1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B1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8" marR="8708" marT="870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4008" algn="l" fontAlgn="b">
                        <a:lnSpc>
                          <a:spcPts val="1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8" marR="8708" marT="870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1524655"/>
                  </a:ext>
                </a:extLst>
              </a:tr>
              <a:tr h="207073">
                <a:tc>
                  <a:txBody>
                    <a:bodyPr/>
                    <a:lstStyle/>
                    <a:p>
                      <a:pPr marL="64008" algn="l" fontAlgn="b">
                        <a:lnSpc>
                          <a:spcPts val="1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2023/2024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8" marR="8708" marT="870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LUGLIO 2024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8" marR="8708" marT="870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4864" algn="l" fontAlgn="b">
                        <a:lnSpc>
                          <a:spcPts val="1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CAMBRIDGE FIRST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8" marR="8708" marT="870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4864" algn="l" fontAlgn="b">
                        <a:lnSpc>
                          <a:spcPts val="1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B2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8" marR="8708" marT="870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4008" algn="l" fontAlgn="b">
                        <a:lnSpc>
                          <a:spcPts val="1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it-IT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8" marR="8708" marT="870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902173"/>
                  </a:ext>
                </a:extLst>
              </a:tr>
            </a:tbl>
          </a:graphicData>
        </a:graphic>
      </p:graphicFrame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7F79AFE-1BB3-4A55-608B-121A7FD6BD9D}"/>
              </a:ext>
            </a:extLst>
          </p:cNvPr>
          <p:cNvSpPr txBox="1"/>
          <p:nvPr/>
        </p:nvSpPr>
        <p:spPr>
          <a:xfrm rot="16200000">
            <a:off x="-1065758" y="3008539"/>
            <a:ext cx="43972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latin typeface="Garamond" panose="02020404030301010803" pitchFamily="18" charset="0"/>
              </a:rPr>
              <a:t>CERTIFICAZIONI LINGUISTICHE</a:t>
            </a:r>
          </a:p>
        </p:txBody>
      </p:sp>
    </p:spTree>
    <p:extLst>
      <p:ext uri="{BB962C8B-B14F-4D97-AF65-F5344CB8AC3E}">
        <p14:creationId xmlns:p14="http://schemas.microsoft.com/office/powerpoint/2010/main" val="14006456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F15A9CE-F75F-B415-61B9-6997A79F9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2ED2-FC35-3E44-BA3B-F4B956208DC9}" type="slidenum">
              <a:rPr lang="it-IT" smtClean="0"/>
              <a:t>22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9E5BD4A-6C96-19E9-1A2B-E5EE10010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11196" y="211873"/>
            <a:ext cx="8780000" cy="313194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44A9A91E-F7D5-808E-801D-F92A6BC89B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336" y="3182241"/>
            <a:ext cx="7358936" cy="3539234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DF3F14EE-1A4C-711B-D496-A3285E913DA2}"/>
              </a:ext>
            </a:extLst>
          </p:cNvPr>
          <p:cNvSpPr txBox="1"/>
          <p:nvPr/>
        </p:nvSpPr>
        <p:spPr>
          <a:xfrm>
            <a:off x="6456950" y="1347537"/>
            <a:ext cx="4562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latin typeface="Garamond" panose="02020404030301010803" pitchFamily="18" charset="0"/>
              </a:rPr>
              <a:t>CERTIFICAZIONI INFORMATICHE</a:t>
            </a:r>
          </a:p>
        </p:txBody>
      </p:sp>
    </p:spTree>
    <p:extLst>
      <p:ext uri="{BB962C8B-B14F-4D97-AF65-F5344CB8AC3E}">
        <p14:creationId xmlns:p14="http://schemas.microsoft.com/office/powerpoint/2010/main" val="41448875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67B467B-0E1B-CFAB-AAD4-FFA2A305D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2ED2-FC35-3E44-BA3B-F4B956208DC9}" type="slidenum">
              <a:rPr lang="it-IT" smtClean="0"/>
              <a:t>23</a:t>
            </a:fld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1F9B79D9-06AE-E266-8E8D-A26924BB9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52" y="194980"/>
            <a:ext cx="6452937" cy="3318917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5F8DCE8A-C246-5046-8F90-312031F41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9771" y="3161657"/>
            <a:ext cx="6556956" cy="3377255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194B113-0771-FB63-28C6-B62A88D7C1A9}"/>
              </a:ext>
            </a:extLst>
          </p:cNvPr>
          <p:cNvSpPr txBox="1"/>
          <p:nvPr/>
        </p:nvSpPr>
        <p:spPr>
          <a:xfrm>
            <a:off x="6841963" y="1195137"/>
            <a:ext cx="4070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latin typeface="Garamond" panose="02020404030301010803" pitchFamily="18" charset="0"/>
              </a:rPr>
              <a:t>PARTECIPAZIONE DEI GENITORI </a:t>
            </a:r>
          </a:p>
          <a:p>
            <a:r>
              <a:rPr lang="it-IT" b="1" dirty="0">
                <a:latin typeface="Garamond" panose="02020404030301010803" pitchFamily="18" charset="0"/>
              </a:rPr>
              <a:t>ALLA VITA SCOLASTICA</a:t>
            </a:r>
          </a:p>
        </p:txBody>
      </p:sp>
    </p:spTree>
    <p:extLst>
      <p:ext uri="{BB962C8B-B14F-4D97-AF65-F5344CB8AC3E}">
        <p14:creationId xmlns:p14="http://schemas.microsoft.com/office/powerpoint/2010/main" val="2760416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389E318-5F43-0FAB-0EB2-4C56C7A48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2ED2-FC35-3E44-BA3B-F4B956208DC9}" type="slidenum">
              <a:rPr lang="it-IT" smtClean="0"/>
              <a:t>3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CE24343-3F54-A919-CF53-AC73AEB1A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737131" cy="2085302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12A34BE6-A073-2450-A4C1-F1C64FD32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951" y="2226127"/>
            <a:ext cx="9345769" cy="425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818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A00584A-0D50-6135-B1D0-7EA29F9BC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2ED2-FC35-3E44-BA3B-F4B956208DC9}" type="slidenum">
              <a:rPr lang="it-IT" smtClean="0"/>
              <a:t>4</a:t>
            </a:fld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A359002-74B7-4E00-7469-F0D96A2B2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8715615" cy="1755228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25FC7B1F-3BAE-B606-83D2-164E8A88E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515" y="1982792"/>
            <a:ext cx="8567685" cy="455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702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4D89414-9935-1A12-2523-F8F219B62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2ED2-FC35-3E44-BA3B-F4B956208DC9}" type="slidenum">
              <a:rPr lang="it-IT" smtClean="0"/>
              <a:t>5</a:t>
            </a:fld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A28BDFE-C2B2-9BBF-1530-A93E1D213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6558455" cy="1817061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63A91608-FD8F-74E1-F300-876AB8F759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854" y="1984837"/>
            <a:ext cx="8911897" cy="473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306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18C548B-ADB9-A63F-EB64-9A24ED0FA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2ED2-FC35-3E44-BA3B-F4B956208DC9}" type="slidenum">
              <a:rPr lang="it-IT" smtClean="0"/>
              <a:t>6</a:t>
            </a:fld>
            <a:endParaRPr lang="it-IT"/>
          </a:p>
        </p:txBody>
      </p:sp>
      <p:sp>
        <p:nvSpPr>
          <p:cNvPr id="6" name="Shape 3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SpPr txBox="1"/>
          <p:nvPr/>
        </p:nvSpPr>
        <p:spPr>
          <a:xfrm>
            <a:off x="7658100" y="9396413"/>
            <a:ext cx="2097088" cy="17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/>
          </a:p>
        </p:txBody>
      </p:sp>
      <p:sp>
        <p:nvSpPr>
          <p:cNvPr id="9" name="Shape 3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SpPr txBox="1"/>
          <p:nvPr/>
        </p:nvSpPr>
        <p:spPr>
          <a:xfrm>
            <a:off x="7658100" y="9396413"/>
            <a:ext cx="2097088" cy="17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/>
          </a:p>
        </p:txBody>
      </p:sp>
      <p:sp>
        <p:nvSpPr>
          <p:cNvPr id="11" name="Shape 3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SpPr txBox="1"/>
          <p:nvPr/>
        </p:nvSpPr>
        <p:spPr>
          <a:xfrm>
            <a:off x="7658100" y="9396413"/>
            <a:ext cx="2097088" cy="17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/>
          </a:p>
        </p:txBody>
      </p:sp>
      <p:sp>
        <p:nvSpPr>
          <p:cNvPr id="13" name="Shape 3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SpPr txBox="1"/>
          <p:nvPr/>
        </p:nvSpPr>
        <p:spPr>
          <a:xfrm>
            <a:off x="7658100" y="9396413"/>
            <a:ext cx="2097088" cy="17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/>
          </a:p>
        </p:txBody>
      </p:sp>
      <p:sp>
        <p:nvSpPr>
          <p:cNvPr id="7" name="Shape 3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SpPr txBox="1"/>
          <p:nvPr/>
        </p:nvSpPr>
        <p:spPr>
          <a:xfrm>
            <a:off x="7658100" y="9396413"/>
            <a:ext cx="2097088" cy="17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/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DABE643F-BD61-9F68-B983-0515F69B1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7472666" cy="1692056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113EBA34-CE2D-E9DB-488F-35238D3AC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096" y="1692056"/>
            <a:ext cx="9375228" cy="502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241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7068740-ED07-C1BE-DE81-26151A547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2ED2-FC35-3E44-BA3B-F4B956208DC9}" type="slidenum">
              <a:rPr lang="it-IT" smtClean="0"/>
              <a:t>7</a:t>
            </a:fld>
            <a:endParaRPr lang="it-IT"/>
          </a:p>
        </p:txBody>
      </p:sp>
      <p:sp>
        <p:nvSpPr>
          <p:cNvPr id="3" name="Shape 3">
            <a:extLst>
              <a:ext uri="{FF2B5EF4-FFF2-40B4-BE49-F238E27FC236}">
                <a16:creationId xmlns:a16="http://schemas.microsoft.com/office/drawing/2014/main" id="{B7811E25-C87D-374A-BA53-F39114C20033}"/>
              </a:ext>
            </a:extLst>
          </p:cNvPr>
          <p:cNvSpPr txBox="1"/>
          <p:nvPr/>
        </p:nvSpPr>
        <p:spPr>
          <a:xfrm>
            <a:off x="7658100" y="10487025"/>
            <a:ext cx="2105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6A685C0-CE8E-27E9-C3E1-FB5DD8ADB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8017839" cy="181550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D212214E-F66A-33A1-A94E-A22D570E6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608" y="1931443"/>
            <a:ext cx="9328205" cy="46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519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7EFEF14-A13D-138A-AF28-EA1E44E81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2ED2-FC35-3E44-BA3B-F4B956208DC9}" type="slidenum">
              <a:rPr lang="it-IT" smtClean="0"/>
              <a:t>8</a:t>
            </a:fld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FBC97AB-C91E-2996-7A15-9592F4F90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520780" cy="215462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55BFC27-476F-F002-55EE-ED4058076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572" y="2342092"/>
            <a:ext cx="10066283" cy="437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222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EA6069A-1299-6158-0288-509BFA9C8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2ED2-FC35-3E44-BA3B-F4B956208DC9}" type="slidenum">
              <a:rPr lang="it-IT" smtClean="0"/>
              <a:t>9</a:t>
            </a:fld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7D4774C-DD3D-57FD-5075-059F66C19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385" y="665090"/>
            <a:ext cx="11072649" cy="552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9979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2393</TotalTime>
  <Words>239</Words>
  <Application>Microsoft Macintosh PowerPoint</Application>
  <PresentationFormat>Widescreen</PresentationFormat>
  <Paragraphs>152</Paragraphs>
  <Slides>23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Garamond</vt:lpstr>
      <vt:lpstr>Tema di Office</vt:lpstr>
      <vt:lpstr>AUTOVALUTAZIONE DELL’ ISTITUZIONE SCOLASTICA D.P.R. 80/2013 MISURA DEI TRAGUARDI PRIORITARI ANNI A.S. 23/24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AUTOVALUTAZIONE DELL’ ISTITUZIONE SCOLASTICA D.P.R. 80/2013 ESITI MONITORAGGIO STUDENTI  A.S. 22/23 </dc:title>
  <dc:creator>Mirko Minardi</dc:creator>
  <cp:lastModifiedBy>Angelica Aprile</cp:lastModifiedBy>
  <cp:revision>50</cp:revision>
  <cp:lastPrinted>2023-08-22T10:27:28Z</cp:lastPrinted>
  <dcterms:created xsi:type="dcterms:W3CDTF">2023-06-02T15:03:02Z</dcterms:created>
  <dcterms:modified xsi:type="dcterms:W3CDTF">2024-09-08T14:53:49Z</dcterms:modified>
</cp:coreProperties>
</file>